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70" r:id="rId5"/>
    <p:sldId id="259" r:id="rId6"/>
    <p:sldId id="265" r:id="rId7"/>
    <p:sldId id="278" r:id="rId8"/>
    <p:sldId id="281" r:id="rId9"/>
    <p:sldId id="280" r:id="rId10"/>
    <p:sldId id="286" r:id="rId11"/>
    <p:sldId id="287" r:id="rId12"/>
    <p:sldId id="282" r:id="rId13"/>
    <p:sldId id="283" r:id="rId14"/>
    <p:sldId id="284" r:id="rId15"/>
    <p:sldId id="275" r:id="rId16"/>
    <p:sldId id="285" r:id="rId17"/>
    <p:sldId id="288" r:id="rId18"/>
    <p:sldId id="262" r:id="rId19"/>
    <p:sldId id="261" r:id="rId20"/>
    <p:sldId id="272" r:id="rId21"/>
  </p:sldIdLst>
  <p:sldSz cx="12192000" cy="6858000"/>
  <p:notesSz cx="6858000" cy="9144000"/>
  <p:embeddedFontLs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Medium" panose="00000600000000000000" pitchFamily="2" charset="0"/>
      <p:regular r:id="rId28"/>
      <p:italic r:id="rId29"/>
    </p:embeddedFont>
    <p:embeddedFont>
      <p:font typeface="Montserrat SemiBold" panose="00000700000000000000" pitchFamily="2" charset="0"/>
      <p:regular r:id="rId30"/>
      <p:bold r:id="rId31"/>
      <p:italic r:id="rId32"/>
      <p:boldItalic r:id="rId33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52E"/>
    <a:srgbClr val="BC945A"/>
    <a:srgbClr val="DEC9A2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F3FDE-8F4A-CB4C-BE06-78F38A3C4C0C}" v="8" dt="2023-12-21T16:55:2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/>
    <p:restoredTop sz="86299"/>
  </p:normalViewPr>
  <p:slideViewPr>
    <p:cSldViewPr snapToGrid="0" snapToObjects="1">
      <p:cViewPr varScale="1">
        <p:scale>
          <a:sx n="71" d="100"/>
          <a:sy n="71" d="100"/>
        </p:scale>
        <p:origin x="1363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Allanamiento de morada en México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Allanamiento de morada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 (julio)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14101</c:v>
                </c:pt>
                <c:pt idx="1">
                  <c:v>12715</c:v>
                </c:pt>
                <c:pt idx="2">
                  <c:v>13874</c:v>
                </c:pt>
                <c:pt idx="3">
                  <c:v>14315</c:v>
                </c:pt>
                <c:pt idx="4">
                  <c:v>14708</c:v>
                </c:pt>
                <c:pt idx="5">
                  <c:v>8139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1F-4255-BD90-E8E0C43AE9E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48139776"/>
        <c:axId val="1548132576"/>
      </c:barChart>
      <c:catAx>
        <c:axId val="154813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2576"/>
        <c:crosses val="autoZero"/>
        <c:auto val="1"/>
        <c:lblAlgn val="ctr"/>
        <c:lblOffset val="100"/>
        <c:noMultiLvlLbl val="0"/>
      </c:catAx>
      <c:valAx>
        <c:axId val="154813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76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044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333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55870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60818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11/11/2024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11/11/2024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4" r:id="rId3"/>
    <p:sldLayoutId id="2147483672" r:id="rId4"/>
    <p:sldLayoutId id="2147483650" r:id="rId5"/>
    <p:sldLayoutId id="2147483666" r:id="rId6"/>
    <p:sldLayoutId id="2147483667" r:id="rId7"/>
    <p:sldLayoutId id="2147483668" r:id="rId8"/>
    <p:sldLayoutId id="2147483663" r:id="rId9"/>
    <p:sldLayoutId id="2147483651" r:id="rId10"/>
    <p:sldLayoutId id="2147483653" r:id="rId11"/>
    <p:sldLayoutId id="2147483652" r:id="rId12"/>
    <p:sldLayoutId id="2147483656" r:id="rId13"/>
    <p:sldLayoutId id="2147483673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324EC-EFF2-D249-8A37-663A98844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983884"/>
            <a:ext cx="11465560" cy="2230951"/>
          </a:xfrm>
        </p:spPr>
        <p:txBody>
          <a:bodyPr/>
          <a:lstStyle/>
          <a:p>
            <a:r>
              <a:rPr lang="es-ES" sz="4000" dirty="0"/>
              <a:t>Algoritmo de detección de patrones de movimiento para la identificación de</a:t>
            </a:r>
            <a:br>
              <a:rPr lang="es-ES" sz="4000" dirty="0"/>
            </a:br>
            <a:r>
              <a:rPr lang="es-ES" sz="4000" dirty="0"/>
              <a:t>allanamiento de morada usando visión computacional</a:t>
            </a:r>
            <a:endParaRPr lang="es-MX" sz="4000" dirty="0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9066CFD8-CCEE-844F-6981-F84AD3D9C307}"/>
              </a:ext>
            </a:extLst>
          </p:cNvPr>
          <p:cNvGrpSpPr/>
          <p:nvPr/>
        </p:nvGrpSpPr>
        <p:grpSpPr>
          <a:xfrm>
            <a:off x="3416468" y="5545713"/>
            <a:ext cx="4918911" cy="525903"/>
            <a:chOff x="858142" y="5754491"/>
            <a:chExt cx="6073438" cy="663108"/>
          </a:xfrm>
        </p:grpSpPr>
        <p:pic>
          <p:nvPicPr>
            <p:cNvPr id="8" name="Imagen 8">
              <a:extLst>
                <a:ext uri="{FF2B5EF4-FFF2-40B4-BE49-F238E27FC236}">
                  <a16:creationId xmlns:a16="http://schemas.microsoft.com/office/drawing/2014/main" id="{30002FE0-F89F-CF19-AE10-A4E4BB7B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142" y="5764192"/>
              <a:ext cx="3192360" cy="653407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DEE2FB6-8D5F-3F4A-B961-FBA84B261693}"/>
                </a:ext>
              </a:extLst>
            </p:cNvPr>
            <p:cNvCxnSpPr/>
            <p:nvPr/>
          </p:nvCxnSpPr>
          <p:spPr>
            <a:xfrm>
              <a:off x="4311865" y="5888339"/>
              <a:ext cx="0" cy="402312"/>
            </a:xfrm>
            <a:prstGeom prst="line">
              <a:avLst/>
            </a:prstGeom>
            <a:ln w="9525">
              <a:solidFill>
                <a:srgbClr val="C59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6">
              <a:extLst>
                <a:ext uri="{FF2B5EF4-FFF2-40B4-BE49-F238E27FC236}">
                  <a16:creationId xmlns:a16="http://schemas.microsoft.com/office/drawing/2014/main" id="{2A8B460D-B79B-86BC-6D4C-8976A32FC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895" y="5754491"/>
              <a:ext cx="2339685" cy="662175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11A89-0244-BFFE-B7A7-B850D800F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0" y="3429000"/>
            <a:ext cx="11465560" cy="1939066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Trabajo Terminal No. TT2025-1 IA-002</a:t>
            </a:r>
          </a:p>
          <a:p>
            <a:endParaRPr lang="es-MX" dirty="0"/>
          </a:p>
          <a:p>
            <a:r>
              <a:rPr lang="es-MX" dirty="0"/>
              <a:t>Valeria Jahzeel Castañón Hernández</a:t>
            </a:r>
          </a:p>
          <a:p>
            <a:endParaRPr lang="es-MX" dirty="0"/>
          </a:p>
          <a:p>
            <a:r>
              <a:rPr lang="es-MX" dirty="0"/>
              <a:t>Asesores: Lauro Reyes Cocoletzi, María del Rocío Ochoa Montiel</a:t>
            </a:r>
          </a:p>
        </p:txBody>
      </p:sp>
    </p:spTree>
    <p:extLst>
      <p:ext uri="{BB962C8B-B14F-4D97-AF65-F5344CB8AC3E}">
        <p14:creationId xmlns:p14="http://schemas.microsoft.com/office/powerpoint/2010/main" val="176118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6DB0-5B64-7A87-D470-6AAB0101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2B395-77D2-D481-96FA-AD93151A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4CF5E8-C31F-3C8D-8541-9BC9A94E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751704"/>
            <a:ext cx="10521950" cy="40036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Generar un conjunto de datos mediante videos de diferentes fuentes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Preprocesar de los videos recolectados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Diseñar e implementar un algoritmo para la detección de las siguientes conductas: intentar abrir puertas o ventanas, saltar bardas, y merodear afuera de una casa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Evaluar la precisión y efectividad del algoritmo mediante la comparación con trabajos similares y el uso de diversas métricas de evaluación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A920E6-8142-4F77-F048-3D5E05B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5243-5375-2D92-7CFE-509C9BCA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D59BC-1044-6FF6-498B-81996832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Estado del 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3E8C40-954B-6176-8EFB-7DDF2441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D0BB5BE-4281-1FE6-C6C4-8F0DFEEB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16396"/>
              </p:ext>
            </p:extLst>
          </p:nvPr>
        </p:nvGraphicFramePr>
        <p:xfrm>
          <a:off x="258184" y="1603997"/>
          <a:ext cx="11705215" cy="4226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60781">
                  <a:extLst>
                    <a:ext uri="{9D8B030D-6E8A-4147-A177-3AD203B41FA5}">
                      <a16:colId xmlns:a16="http://schemas.microsoft.com/office/drawing/2014/main" val="1773768977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3597035956"/>
                    </a:ext>
                  </a:extLst>
                </a:gridCol>
                <a:gridCol w="2840019">
                  <a:extLst>
                    <a:ext uri="{9D8B030D-6E8A-4147-A177-3AD203B41FA5}">
                      <a16:colId xmlns:a16="http://schemas.microsoft.com/office/drawing/2014/main" val="2411054403"/>
                    </a:ext>
                  </a:extLst>
                </a:gridCol>
                <a:gridCol w="2614108">
                  <a:extLst>
                    <a:ext uri="{9D8B030D-6E8A-4147-A177-3AD203B41FA5}">
                      <a16:colId xmlns:a16="http://schemas.microsoft.com/office/drawing/2014/main" val="2489126919"/>
                    </a:ext>
                  </a:extLst>
                </a:gridCol>
                <a:gridCol w="1732877">
                  <a:extLst>
                    <a:ext uri="{9D8B030D-6E8A-4147-A177-3AD203B41FA5}">
                      <a16:colId xmlns:a16="http://schemas.microsoft.com/office/drawing/2014/main" val="3997244450"/>
                    </a:ext>
                  </a:extLst>
                </a:gridCol>
              </a:tblGrid>
              <a:tr h="39812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Titulo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Conjunto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47371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 yard robbery action detection climb-over-gate action analysis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YOLO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Creado por ellos mismos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 reporta 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89696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real time crime scene intelligent video surveillance systems in violence detection framework using deep learning techniques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Deep </a:t>
                      </a:r>
                      <a:r>
                        <a:rPr lang="es-MX" dirty="0" err="1"/>
                        <a:t>Reinforcement</a:t>
                      </a:r>
                      <a:r>
                        <a:rPr lang="es-MX" dirty="0"/>
                        <a:t> neural </a:t>
                      </a:r>
                      <a:r>
                        <a:rPr lang="es-MX" dirty="0" err="1"/>
                        <a:t>network</a:t>
                      </a:r>
                      <a:r>
                        <a:rPr lang="es-MX" dirty="0"/>
                        <a:t> (DRNN)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UCSD </a:t>
                      </a:r>
                      <a:r>
                        <a:rPr lang="es-MX" dirty="0" err="1"/>
                        <a:t>dataset</a:t>
                      </a:r>
                      <a:r>
                        <a:rPr lang="es-MX" dirty="0"/>
                        <a:t>, </a:t>
                      </a:r>
                      <a:r>
                        <a:rPr lang="es-MX" dirty="0" err="1"/>
                        <a:t>Crowd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violence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dataset</a:t>
                      </a:r>
                      <a:r>
                        <a:rPr lang="es-MX" dirty="0"/>
                        <a:t>, </a:t>
                      </a:r>
                      <a:r>
                        <a:rPr lang="es-MX" dirty="0" err="1"/>
                        <a:t>Violence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flow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dataset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Accuracy</a:t>
                      </a:r>
                      <a:r>
                        <a:rPr lang="es-MX" dirty="0"/>
                        <a:t> 96%</a:t>
                      </a:r>
                    </a:p>
                    <a:p>
                      <a:pPr algn="ctr"/>
                      <a:r>
                        <a:rPr lang="es-MX" dirty="0" err="1"/>
                        <a:t>Precision</a:t>
                      </a:r>
                      <a:r>
                        <a:rPr lang="es-MX" dirty="0"/>
                        <a:t> 96%</a:t>
                      </a:r>
                    </a:p>
                    <a:p>
                      <a:pPr algn="ctr"/>
                      <a:r>
                        <a:rPr lang="es-MX" dirty="0" err="1"/>
                        <a:t>Recall</a:t>
                      </a:r>
                      <a:r>
                        <a:rPr lang="es-MX" dirty="0"/>
                        <a:t> 80%</a:t>
                      </a:r>
                    </a:p>
                    <a:p>
                      <a:pPr algn="ctr"/>
                      <a:r>
                        <a:rPr lang="es-MX" dirty="0"/>
                        <a:t>F1-score 77%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516125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Detection of Violent Behavior Using Neural Networks and Pose Estimation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Redes neuronales profundas (DNNDNN y </a:t>
                      </a:r>
                      <a:r>
                        <a:rPr lang="es-MX" dirty="0" err="1"/>
                        <a:t>OpenPose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err="1"/>
                        <a:t>Kranok</a:t>
                      </a:r>
                      <a:r>
                        <a:rPr lang="es-MX" dirty="0"/>
                        <a:t>-NV </a:t>
                      </a:r>
                      <a:r>
                        <a:rPr lang="es-MX" dirty="0" err="1"/>
                        <a:t>Dataset</a:t>
                      </a:r>
                      <a:endParaRPr lang="es-MX" dirty="0"/>
                    </a:p>
                    <a:p>
                      <a:pPr algn="ctr"/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Accuracy</a:t>
                      </a:r>
                      <a:r>
                        <a:rPr lang="es-MX" dirty="0"/>
                        <a:t> &gt; 98%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8270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CC6882D7-B8D0-FBF3-2906-98B1B1A3D5B8}"/>
              </a:ext>
            </a:extLst>
          </p:cNvPr>
          <p:cNvSpPr txBox="1"/>
          <p:nvPr/>
        </p:nvSpPr>
        <p:spPr>
          <a:xfrm>
            <a:off x="222251" y="184543"/>
            <a:ext cx="3568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Cambiar trabajos por los mas similares, </a:t>
            </a:r>
            <a:r>
              <a:rPr lang="es-MX" dirty="0" err="1"/>
              <a:t>poer</a:t>
            </a:r>
            <a:r>
              <a:rPr lang="es-MX" dirty="0"/>
              <a:t> que no se han encontrado tantos trabajos y que no se ha abordado la </a:t>
            </a:r>
            <a:r>
              <a:rPr lang="es-MX" dirty="0" err="1"/>
              <a:t>trmatica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770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B7B66CD-3AA7-42B8-6DBD-88BA6E33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8778096-D504-0DE4-2335-3F7D274CA11D}"/>
              </a:ext>
            </a:extLst>
          </p:cNvPr>
          <p:cNvSpPr txBox="1">
            <a:spLocks/>
          </p:cNvSpPr>
          <p:nvPr/>
        </p:nvSpPr>
        <p:spPr>
          <a:xfrm>
            <a:off x="652630" y="3073550"/>
            <a:ext cx="4114800" cy="7108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r>
              <a:rPr lang="es-MX" dirty="0"/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95740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C509-206B-3396-8CAA-904210E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80F5-2A7E-0A73-4BD9-7558113C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Módulos de la propuesta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8583CF-03C3-DA5D-68B3-C66815A7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895E4467-743E-573F-D21A-218BC988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69" y="1603997"/>
            <a:ext cx="7120512" cy="47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34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1A3F3-9426-FCF1-672D-2004AAB4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Explicar las etapas….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6848BA-0751-E95E-F380-EF609F08F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000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4EB4641-0221-FE5E-584C-F43DB7F6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8605D05-36AA-6D82-4096-9981E30E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989338DB-02FE-D984-9DD9-C03B6A55A968}"/>
              </a:ext>
            </a:extLst>
          </p:cNvPr>
          <p:cNvSpPr txBox="1">
            <a:spLocks/>
          </p:cNvSpPr>
          <p:nvPr/>
        </p:nvSpPr>
        <p:spPr>
          <a:xfrm>
            <a:off x="831851" y="1751704"/>
            <a:ext cx="10521950" cy="400363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404040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dirty="0">
                <a:latin typeface="Montserrat" panose="00000500000000000000" pitchFamily="2" charset="0"/>
              </a:rPr>
              <a:t>[1] 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Shu, F., &amp; Shu, J. (2021).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eight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-camera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fall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detection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system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using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human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fall</a:t>
            </a:r>
            <a:endParaRPr lang="es-MX" sz="1800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pattern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recognition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via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machine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learning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by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a low-cost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android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box.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Scientific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Reports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</a:t>
            </a:r>
          </a:p>
          <a:p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11(1). https://doi.org/10.1038/s41598-021-81115-9</a:t>
            </a:r>
          </a:p>
          <a:p>
            <a:r>
              <a:rPr lang="es-MX" sz="1800" dirty="0">
                <a:solidFill>
                  <a:srgbClr val="000000"/>
                </a:solidFill>
                <a:latin typeface="Montserrat" panose="00000500000000000000" pitchFamily="2" charset="0"/>
              </a:rPr>
              <a:t>[2]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Amrutha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C.,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Jyotsna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C., &amp;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Amudha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J. (2020). Deep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Learning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Approach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for</a:t>
            </a:r>
            <a:endParaRPr lang="es-MX" sz="1800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Suspicious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Activity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Detection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from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Surveillance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Video. IEEE.</a:t>
            </a:r>
          </a:p>
          <a:p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https://doi.org/10.1109/icimia48430.2020.9074920</a:t>
            </a:r>
          </a:p>
          <a:p>
            <a:r>
              <a:rPr lang="es-MX" sz="1800" dirty="0">
                <a:solidFill>
                  <a:srgbClr val="000000"/>
                </a:solidFill>
                <a:latin typeface="Montserrat" panose="00000500000000000000" pitchFamily="2" charset="0"/>
              </a:rPr>
              <a:t>[3] 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Vallathan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G., John, A.,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Thirumalai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C.,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Mohan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S.,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Srivastava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G., &amp; Lin, J. C. (2020).</a:t>
            </a:r>
          </a:p>
          <a:p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Suspicious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activity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detection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using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deep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learning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in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secure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assisted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living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IoT</a:t>
            </a:r>
            <a:endParaRPr lang="es-MX" sz="1800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environments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Journal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Of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Supercomputing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77(4), 3242-3260.</a:t>
            </a:r>
          </a:p>
          <a:p>
            <a:r>
              <a:rPr lang="es-MX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https://doi.org/10.1007/s11227-020-03387-8</a:t>
            </a:r>
            <a:r>
              <a:rPr lang="es-MX" sz="1800" dirty="0">
                <a:latin typeface="Montserrat" panose="00000500000000000000" pitchFamily="2" charset="0"/>
              </a:rPr>
              <a:t> </a:t>
            </a:r>
            <a:br>
              <a:rPr lang="es-MX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3174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8BA3F5-3F0E-9540-B6C2-4BCD708D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4954" y="3015147"/>
            <a:ext cx="6958323" cy="1038760"/>
          </a:xfrm>
        </p:spPr>
        <p:txBody>
          <a:bodyPr>
            <a:normAutofit/>
          </a:bodyPr>
          <a:lstStyle/>
          <a:p>
            <a:r>
              <a:rPr lang="es-MX" dirty="0"/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90F90C-A9DF-D825-F9C0-351C7C4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1" y="5597684"/>
            <a:ext cx="6130721" cy="6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4701F5C-A251-7D41-B722-5DB282B5A8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92051" y="3072788"/>
            <a:ext cx="6519411" cy="901530"/>
          </a:xfrm>
        </p:spPr>
        <p:txBody>
          <a:bodyPr>
            <a:normAutofit/>
          </a:bodyPr>
          <a:lstStyle/>
          <a:p>
            <a:r>
              <a:rPr lang="es-MX" dirty="0"/>
              <a:t>Gracias</a:t>
            </a:r>
          </a:p>
          <a:p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A0F7AE-79C3-A78F-ADDF-30750BC2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9" y="5502114"/>
            <a:ext cx="5661023" cy="11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3839E-42C7-C646-B6FF-4197C87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945160"/>
            <a:ext cx="11465560" cy="2202365"/>
          </a:xfrm>
        </p:spPr>
        <p:txBody>
          <a:bodyPr/>
          <a:lstStyle/>
          <a:p>
            <a:r>
              <a:rPr lang="es-ES" sz="4000" dirty="0"/>
              <a:t>Algoritmo de detección de patrones de movimiento para la identificación de</a:t>
            </a:r>
            <a:br>
              <a:rPr lang="es-ES" sz="4000" dirty="0"/>
            </a:br>
            <a:r>
              <a:rPr lang="es-ES" sz="4000" dirty="0"/>
              <a:t>allanamiento de morada usando visión computacional</a:t>
            </a:r>
            <a:endParaRPr lang="es-MX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0C26F-05D6-3E42-AC4F-B7CE78B0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0" y="3460817"/>
            <a:ext cx="11465560" cy="1939521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Trabajo Terminal No. TT2025-1 IA-002</a:t>
            </a:r>
          </a:p>
          <a:p>
            <a:endParaRPr lang="es-MX" dirty="0"/>
          </a:p>
          <a:p>
            <a:r>
              <a:rPr lang="es-MX" dirty="0"/>
              <a:t>Valeria Jahzeel Castañón Hernández</a:t>
            </a:r>
          </a:p>
          <a:p>
            <a:endParaRPr lang="es-MX" dirty="0"/>
          </a:p>
          <a:p>
            <a:r>
              <a:rPr lang="es-MX" dirty="0"/>
              <a:t>Asesores: Dr. Lauro Reyes Cocoletzi, Dra. María del Rocío Ochoa Montiel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71E830-483B-0E4D-858C-7DCA1263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61" y="4966255"/>
            <a:ext cx="0" cy="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5F6252-C1C3-5371-E9F4-3915682A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041" y="5559075"/>
            <a:ext cx="5463918" cy="5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0146" y="784708"/>
            <a:ext cx="10521951" cy="819290"/>
          </a:xfrm>
        </p:spPr>
        <p:txBody>
          <a:bodyPr/>
          <a:lstStyle/>
          <a:p>
            <a:r>
              <a:rPr lang="es-MX" dirty="0"/>
              <a:t>Índice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6702" y="1603998"/>
            <a:ext cx="6472591" cy="400363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Planteamiento del problema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Justificación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Hipótesis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Estado del arte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Metodología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Arquitectura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Referencias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751704"/>
            <a:ext cx="10521950" cy="4003637"/>
          </a:xfrm>
        </p:spPr>
        <p:txBody>
          <a:bodyPr/>
          <a:lstStyle/>
          <a:p>
            <a:pPr algn="just"/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El proyecto se centra en el desarrollo de un algoritmo de visión computacional para la detección de intentos de allanamiento de morada a través del análisis de video proveniente de cámaras de videovigilancia utilizando </a:t>
            </a:r>
            <a:r>
              <a:rPr lang="es-ES" sz="24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MediaPipe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y redes neuronales.</a:t>
            </a:r>
          </a:p>
          <a:p>
            <a:pPr algn="just"/>
            <a:r>
              <a:rPr lang="es-ES" sz="2400" dirty="0">
                <a:solidFill>
                  <a:schemeClr val="tx1"/>
                </a:solidFill>
                <a:latin typeface="Montserrat" panose="00000500000000000000" pitchFamily="2" charset="0"/>
              </a:rPr>
              <a:t>Se enfoca exclusivamente en la detección de actividades sospechosas como intentar abrir puertas/ventanas, saltar bardas y permanecer en un mismo lugar por tiempo prolongado. Por otra parte, el algoritmo no contempla la detección de actividades normales, como visitas de repartidores, cobradores o familiares. </a:t>
            </a:r>
            <a:br>
              <a:rPr lang="es-ES" sz="2400" dirty="0">
                <a:solidFill>
                  <a:schemeClr val="tx1"/>
                </a:solidFill>
              </a:rPr>
            </a:br>
            <a:endParaRPr lang="es-MX" sz="2400" dirty="0">
              <a:solidFill>
                <a:schemeClr val="tx1"/>
              </a:solidFill>
            </a:endParaRPr>
          </a:p>
          <a:p>
            <a:r>
              <a:rPr lang="es-MX" dirty="0"/>
              <a:t>Plantear el contexto del desarrollo del proyecto (seguridad, los </a:t>
            </a:r>
            <a:r>
              <a:rPr lang="es-MX" dirty="0" err="1"/>
              <a:t>otos</a:t>
            </a:r>
            <a:r>
              <a:rPr lang="es-MX" dirty="0"/>
              <a:t> trabajos, </a:t>
            </a:r>
            <a:r>
              <a:rPr lang="es-MX" dirty="0" err="1"/>
              <a:t>etc</a:t>
            </a:r>
            <a:r>
              <a:rPr lang="es-MX" dirty="0"/>
              <a:t>…)		poner menos texto y colocar mas, imágenes de los </a:t>
            </a:r>
            <a:r>
              <a:rPr lang="es-MX" dirty="0" err="1"/>
              <a:t>comporitamientos</a:t>
            </a:r>
            <a:r>
              <a:rPr lang="es-MX" dirty="0"/>
              <a:t> y cuales son, dispositivos mas baratos, el algoritmo se puede usar para hacer mas barato, que se pueda usar algo a </a:t>
            </a:r>
            <a:r>
              <a:rPr lang="es-MX" dirty="0" err="1"/>
              <a:t>futurp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0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57AC2-5929-0C20-628D-2CC04B16B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7F17-7AC5-A218-939B-EF859BE2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5BC18C-9EE9-BCCD-3E0F-850912CA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751704"/>
            <a:ext cx="10521950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E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ncuestas del INEGI muestran que, en el cuarto trimestre de 2023, el 18.5% de la población se sentía insegura en su propia casa, mientras que el 59.2% reportaba inseguridad en su área de residencia y el 48% había sido testigo de asaltos o robos en los alrededores de su hogar.    /// poner mejor la grafica</a:t>
            </a:r>
          </a:p>
          <a:p>
            <a:pPr algn="just"/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es-MX" dirty="0"/>
          </a:p>
          <a:p>
            <a:pPr algn="just"/>
            <a:r>
              <a:rPr lang="es-MX" dirty="0"/>
              <a:t>No hay algo similar en el mercado (por si me preguntan, decir lo que hay)</a:t>
            </a:r>
          </a:p>
          <a:p>
            <a:pPr algn="just"/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C2F400-C549-DFB4-8471-6671F362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4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487D-2B47-111D-305E-9B1811C3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6DA00-D377-895F-1246-76E39737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017B59-912A-2670-E230-58172DEF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EFF79A38-E7AE-7B52-1A97-9E10D3467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518119"/>
              </p:ext>
            </p:extLst>
          </p:nvPr>
        </p:nvGraphicFramePr>
        <p:xfrm>
          <a:off x="2494840" y="1603998"/>
          <a:ext cx="7195970" cy="484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026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6114D-F36B-7682-AD22-6D81A801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F48CE-07EC-9260-7635-9B54809B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Justificación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C53C17-EF7E-293F-4C71-708337BEF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751704"/>
            <a:ext cx="10521950" cy="4003637"/>
          </a:xfrm>
        </p:spPr>
        <p:txBody>
          <a:bodyPr/>
          <a:lstStyle/>
          <a:p>
            <a:pPr algn="just"/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Si bien muchas viviendas están equipadas con cámaras de seguridad, estas generalmente solo registran los eventos sin detectar ni analizar activamente lo que sucede. </a:t>
            </a: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(referencias)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La detección de actividades sospechosas aún depende en gran medida de: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Detección de algo inusual por parte de las personas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Revisión manual de cámaras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Sonido de alarmas</a:t>
            </a:r>
          </a:p>
          <a:p>
            <a:pPr algn="just"/>
            <a:endParaRPr lang="es-ES" sz="24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algn="just"/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Los sistemas relacionados utilizan otras herramientas como sensores para la detección de personas.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Agregar una imagen con las cámaras o algo similar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85984E-950C-2D47-0B28-F7E71B03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6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CB54-4B59-C7D1-677A-9CD10AF1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A364D-A78A-8356-2F28-05B131C5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592"/>
            <a:ext cx="10521951" cy="819290"/>
          </a:xfrm>
        </p:spPr>
        <p:txBody>
          <a:bodyPr/>
          <a:lstStyle/>
          <a:p>
            <a:r>
              <a:rPr lang="es-MX" dirty="0"/>
              <a:t>Hipótesis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E49459-1662-1B69-3E8F-3F54E59A3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854363"/>
            <a:ext cx="10521950" cy="4003637"/>
          </a:xfrm>
        </p:spPr>
        <p:txBody>
          <a:bodyPr/>
          <a:lstStyle/>
          <a:p>
            <a:pPr algn="ctr"/>
            <a:r>
              <a:rPr lang="es-ES" sz="3200" dirty="0">
                <a:solidFill>
                  <a:schemeClr val="tx1"/>
                </a:solidFill>
                <a:latin typeface="Montserrat" panose="00000500000000000000" pitchFamily="2" charset="0"/>
              </a:rPr>
              <a:t>Lo que esta en el otro documento</a:t>
            </a:r>
            <a:endParaRPr lang="es-ES" sz="32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algn="just"/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9738B7-8D51-335F-964F-FC4A0F6A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8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BF2C-A4C0-2EBA-037A-ACAA16DC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5AC63-9262-705F-4012-45A8EDA0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1834"/>
            <a:ext cx="10521951" cy="819290"/>
          </a:xfrm>
        </p:spPr>
        <p:txBody>
          <a:bodyPr/>
          <a:lstStyle/>
          <a:p>
            <a:r>
              <a:rPr lang="es-MX" dirty="0"/>
              <a:t>Objetivo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20506-791F-0554-F515-79B7541F1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626753"/>
            <a:ext cx="10521950" cy="1855096"/>
          </a:xfrm>
        </p:spPr>
        <p:txBody>
          <a:bodyPr/>
          <a:lstStyle/>
          <a:p>
            <a:pPr algn="ctr"/>
            <a:r>
              <a:rPr lang="es-ES" sz="32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Desarrollar un algoritmo para detectar y clasificar a partir de visión computacional, patrones asociados a comportamientos sospechosos en videos de videovigilancia </a:t>
            </a:r>
            <a:br>
              <a:rPr lang="es-ES" sz="3200" dirty="0">
                <a:solidFill>
                  <a:schemeClr val="tx1"/>
                </a:solidFill>
              </a:rPr>
            </a:br>
            <a:endParaRPr lang="es-MX" sz="3200" dirty="0">
              <a:solidFill>
                <a:schemeClr val="tx1"/>
              </a:solidFill>
            </a:endParaRP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DA3533-F448-1F2A-2D9C-B0D1E5E8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18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7AB2FE10ACE044821667C70897C324" ma:contentTypeVersion="4" ma:contentTypeDescription="Crear nuevo documento." ma:contentTypeScope="" ma:versionID="43fee4e9f7630096850b685e88868fec">
  <xsd:schema xmlns:xsd="http://www.w3.org/2001/XMLSchema" xmlns:xs="http://www.w3.org/2001/XMLSchema" xmlns:p="http://schemas.microsoft.com/office/2006/metadata/properties" xmlns:ns2="69034187-0189-4bac-87c1-46bc8b0e8274" targetNamespace="http://schemas.microsoft.com/office/2006/metadata/properties" ma:root="true" ma:fieldsID="b3e667be4d47081809bd02d1e6bda619" ns2:_="">
    <xsd:import namespace="69034187-0189-4bac-87c1-46bc8b0e82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34187-0189-4bac-87c1-46bc8b0e82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0C7CED-6295-4160-B5EB-7AC384E3D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034187-0189-4bac-87c1-46bc8b0e82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7F9D26-BF07-404A-8390-A2D10A2813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D5F3A2-23E3-4A44-B53E-B849BA07E1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3056</TotalTime>
  <Words>802</Words>
  <Application>Microsoft Office PowerPoint</Application>
  <PresentationFormat>Panorámica</PresentationFormat>
  <Paragraphs>95</Paragraphs>
  <Slides>17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Montserrat</vt:lpstr>
      <vt:lpstr>Montserrat Medium</vt:lpstr>
      <vt:lpstr>Calibri</vt:lpstr>
      <vt:lpstr>Arial</vt:lpstr>
      <vt:lpstr>Montserrat SemiBold</vt:lpstr>
      <vt:lpstr>Tema de Office</vt:lpstr>
      <vt:lpstr>Algoritmo de detección de patrones de movimiento para la identificación de allanamiento de morada usando visión computacional</vt:lpstr>
      <vt:lpstr>Algoritmo de detección de patrones de movimiento para la identificación de allanamiento de morada usando visión computacional</vt:lpstr>
      <vt:lpstr>Índice</vt:lpstr>
      <vt:lpstr>Introducción</vt:lpstr>
      <vt:lpstr>Planteamiento del problema</vt:lpstr>
      <vt:lpstr>Planteamiento del problema</vt:lpstr>
      <vt:lpstr>Justificación</vt:lpstr>
      <vt:lpstr>Hipótesis</vt:lpstr>
      <vt:lpstr>Objetivo</vt:lpstr>
      <vt:lpstr>Objetivos específicos</vt:lpstr>
      <vt:lpstr>Estado del arte</vt:lpstr>
      <vt:lpstr>Presentación de PowerPoint</vt:lpstr>
      <vt:lpstr>Módulos de la propuesta</vt:lpstr>
      <vt:lpstr>Explicar las etapas….</vt:lpstr>
      <vt:lpstr>Referencias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Valeria Jahzeel Castanon Hernandez</cp:lastModifiedBy>
  <cp:revision>62</cp:revision>
  <dcterms:created xsi:type="dcterms:W3CDTF">2018-12-04T03:27:02Z</dcterms:created>
  <dcterms:modified xsi:type="dcterms:W3CDTF">2024-11-11T22:38:52Z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0x010100D17AB2FE10ACE044821667C70897C324</vt:lpwstr>
  </property>
</Properties>
</file>